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17" r:id="rId4"/>
    <p:sldId id="316" r:id="rId5"/>
    <p:sldId id="294" r:id="rId6"/>
    <p:sldId id="320" r:id="rId7"/>
    <p:sldId id="318" r:id="rId8"/>
    <p:sldId id="309" r:id="rId9"/>
    <p:sldId id="319" r:id="rId10"/>
    <p:sldId id="312" r:id="rId11"/>
    <p:sldId id="302" r:id="rId12"/>
    <p:sldId id="299" r:id="rId13"/>
    <p:sldId id="295" r:id="rId14"/>
    <p:sldId id="306" r:id="rId15"/>
    <p:sldId id="313" r:id="rId16"/>
    <p:sldId id="303" r:id="rId17"/>
    <p:sldId id="315" r:id="rId18"/>
    <p:sldId id="301" r:id="rId19"/>
    <p:sldId id="304" r:id="rId20"/>
    <p:sldId id="307" r:id="rId21"/>
    <p:sldId id="314" r:id="rId22"/>
    <p:sldId id="305" r:id="rId23"/>
    <p:sldId id="296" r:id="rId24"/>
    <p:sldId id="29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494" autoAdjust="0"/>
  </p:normalViewPr>
  <p:slideViewPr>
    <p:cSldViewPr>
      <p:cViewPr>
        <p:scale>
          <a:sx n="70" d="100"/>
          <a:sy n="70" d="100"/>
        </p:scale>
        <p:origin x="760" y="10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3D141-1E1C-433C-AD3A-CD56CBBB4F9F}" type="datetimeFigureOut">
              <a:rPr lang="en-IE" smtClean="0"/>
              <a:t>02/06/2016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DB36-5273-45A5-A77C-FE9BE0779D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454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16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 smtClean="0"/>
              <a:t>Vickers, P. (2008) </a:t>
            </a:r>
            <a:r>
              <a:rPr lang="en-IE" sz="1200" i="1" dirty="0" smtClean="0"/>
              <a:t>How to Think Like a Programmer: Problem Solving for the Bewildered</a:t>
            </a:r>
            <a:r>
              <a:rPr lang="en-IE" sz="1200" dirty="0" smtClean="0"/>
              <a:t>, Cengage Learning EMEA.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68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417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editor/?tip_bar=fly" TargetMode="External"/><Relationship Id="rId2" Type="http://schemas.openxmlformats.org/officeDocument/2006/relationships/hyperlink" Target="https://scratch.mit.edu/scratch2downloa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Introduction to Coding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3817203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Dr.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Drohan</a:t>
            </a: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Mairead 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Meagher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1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Demonstrating SEQUENCE</a:t>
            </a:r>
          </a:p>
        </p:txBody>
      </p:sp>
    </p:spTree>
    <p:extLst>
      <p:ext uri="{BB962C8B-B14F-4D97-AF65-F5344CB8AC3E}">
        <p14:creationId xmlns:p14="http://schemas.microsoft.com/office/powerpoint/2010/main" val="10403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Events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8924"/>
              </p:ext>
            </p:extLst>
          </p:nvPr>
        </p:nvGraphicFramePr>
        <p:xfrm>
          <a:off x="1199101" y="1981200"/>
          <a:ext cx="6745798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2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3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Runs the program when the green flag is clicked</a:t>
                      </a:r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0" t="21259" r="30938" b="72834"/>
          <a:stretch/>
        </p:blipFill>
        <p:spPr bwMode="auto">
          <a:xfrm>
            <a:off x="4795265" y="2938819"/>
            <a:ext cx="2841795" cy="105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8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E" dirty="0" smtClean="0"/>
              <a:t>Statements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26705" r="28718" b="68750"/>
          <a:stretch/>
        </p:blipFill>
        <p:spPr bwMode="auto">
          <a:xfrm>
            <a:off x="4800600" y="4114801"/>
            <a:ext cx="3766076" cy="83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5" t="30040" r="25264" b="66081"/>
          <a:stretch/>
        </p:blipFill>
        <p:spPr bwMode="auto">
          <a:xfrm>
            <a:off x="5349922" y="2286000"/>
            <a:ext cx="2286000" cy="82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60999"/>
              </p:ext>
            </p:extLst>
          </p:nvPr>
        </p:nvGraphicFramePr>
        <p:xfrm>
          <a:off x="533400" y="1752600"/>
          <a:ext cx="8229600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3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0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You can type in any text. The words will appear in a speech bubble</a:t>
                      </a:r>
                      <a:r>
                        <a:rPr lang="en-IE" sz="2800" baseline="0" dirty="0" smtClean="0"/>
                        <a:t> for the sprite.</a:t>
                      </a:r>
                      <a:endParaRPr lang="en-IE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You can type in any words to say.  The number of seconds tells the speech bubble how long to show. The program waits that long before continuing.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SomethingFishy1</a:t>
            </a:r>
            <a:endParaRPr lang="en-I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22901" r="74335" b="52845"/>
          <a:stretch/>
        </p:blipFill>
        <p:spPr bwMode="auto">
          <a:xfrm>
            <a:off x="3236294" y="4578723"/>
            <a:ext cx="2134600" cy="2070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0774" r="35420" b="77659"/>
          <a:stretch/>
        </p:blipFill>
        <p:spPr bwMode="auto">
          <a:xfrm>
            <a:off x="807492" y="3200400"/>
            <a:ext cx="7574508" cy="8461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4303594" y="2305441"/>
            <a:ext cx="327546" cy="101459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33372" r="66286" b="48982"/>
          <a:stretch/>
        </p:blipFill>
        <p:spPr bwMode="auto">
          <a:xfrm>
            <a:off x="6248400" y="4565276"/>
            <a:ext cx="2527114" cy="2084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410200" y="5410200"/>
            <a:ext cx="762000" cy="203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1" t="28617" r="34629" b="62331"/>
          <a:stretch/>
        </p:blipFill>
        <p:spPr bwMode="auto">
          <a:xfrm>
            <a:off x="457199" y="1600200"/>
            <a:ext cx="26185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SomethingFishy1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1600200"/>
            <a:ext cx="4724400" cy="2800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This example demonstrates </a:t>
            </a:r>
          </a:p>
          <a:p>
            <a:pPr algn="ctr"/>
            <a:r>
              <a:rPr lang="en-IE" sz="3600" b="1" dirty="0" smtClean="0">
                <a:solidFill>
                  <a:schemeClr val="tx1"/>
                </a:solidFill>
              </a:rPr>
              <a:t>SEQUENCE</a:t>
            </a:r>
          </a:p>
          <a:p>
            <a:pPr algn="ctr"/>
            <a:r>
              <a:rPr lang="en-IE" sz="2800" dirty="0" smtClean="0"/>
              <a:t>in a program.</a:t>
            </a:r>
          </a:p>
          <a:p>
            <a:pPr algn="ctr"/>
            <a:endParaRPr lang="en-IE" sz="2800" dirty="0"/>
          </a:p>
          <a:p>
            <a:pPr algn="ctr"/>
            <a:r>
              <a:rPr lang="en-IE" sz="2800" dirty="0" smtClean="0"/>
              <a:t>The statements are executed in sequential order.</a:t>
            </a:r>
            <a:endParaRPr lang="en-IE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1" t="28617" r="34629" b="62331"/>
          <a:stretch/>
        </p:blipFill>
        <p:spPr bwMode="auto">
          <a:xfrm>
            <a:off x="457199" y="1600200"/>
            <a:ext cx="26185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22901" r="74335" b="52845"/>
          <a:stretch/>
        </p:blipFill>
        <p:spPr bwMode="auto">
          <a:xfrm>
            <a:off x="3236294" y="4578723"/>
            <a:ext cx="2134600" cy="2070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33372" r="66286" b="48982"/>
          <a:stretch/>
        </p:blipFill>
        <p:spPr bwMode="auto">
          <a:xfrm>
            <a:off x="6248400" y="4565276"/>
            <a:ext cx="2527114" cy="2084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410200" y="5410200"/>
            <a:ext cx="762000" cy="203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8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2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Demonstrating </a:t>
            </a:r>
          </a:p>
          <a:p>
            <a:r>
              <a:rPr lang="en-IE" dirty="0" smtClean="0"/>
              <a:t>SEQUENCE, SELECTION and ITERATION</a:t>
            </a:r>
          </a:p>
        </p:txBody>
      </p:sp>
    </p:spTree>
    <p:extLst>
      <p:ext uri="{BB962C8B-B14F-4D97-AF65-F5344CB8AC3E}">
        <p14:creationId xmlns:p14="http://schemas.microsoft.com/office/powerpoint/2010/main" val="27373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Selection / Conditions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/>
          </a:bodyPr>
          <a:lstStyle/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5" t="39258" r="31699" b="53125"/>
          <a:stretch/>
        </p:blipFill>
        <p:spPr bwMode="auto">
          <a:xfrm>
            <a:off x="4178632" y="1752600"/>
            <a:ext cx="2900007" cy="157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5" t="58399" r="31479" b="31054"/>
          <a:stretch/>
        </p:blipFill>
        <p:spPr bwMode="auto">
          <a:xfrm>
            <a:off x="4178632" y="3581400"/>
            <a:ext cx="2893182" cy="211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81448"/>
              </p:ext>
            </p:extLst>
          </p:nvPr>
        </p:nvGraphicFramePr>
        <p:xfrm>
          <a:off x="838200" y="1575414"/>
          <a:ext cx="7239002" cy="446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5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1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If condition is true, runs the statements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dirty="0" smtClean="0"/>
                        <a:t>inside</a:t>
                      </a:r>
                      <a:r>
                        <a:rPr lang="en-IE" sz="2800" baseline="0" dirty="0" smtClean="0"/>
                        <a:t> it.</a:t>
                      </a:r>
                      <a:endParaRPr lang="en-IE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1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dirty="0" smtClean="0"/>
                        <a:t>If condition is true, runs the statements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dirty="0" smtClean="0"/>
                        <a:t>inside the </a:t>
                      </a:r>
                      <a:r>
                        <a:rPr lang="en-IE" sz="2800" b="1" dirty="0" smtClean="0"/>
                        <a:t>if</a:t>
                      </a:r>
                      <a:r>
                        <a:rPr lang="en-IE" sz="2800" dirty="0" smtClean="0"/>
                        <a:t> portion; if not, runs the statements inside the </a:t>
                      </a:r>
                      <a:r>
                        <a:rPr lang="en-IE" sz="2800" b="1" dirty="0" smtClean="0"/>
                        <a:t>else</a:t>
                      </a:r>
                      <a:r>
                        <a:rPr lang="en-IE" sz="2800" dirty="0" smtClean="0"/>
                        <a:t> portion.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90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 of a condition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50997"/>
              </p:ext>
            </p:extLst>
          </p:nvPr>
        </p:nvGraphicFramePr>
        <p:xfrm>
          <a:off x="990600" y="2215876"/>
          <a:ext cx="7162800" cy="1816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66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Reports true if specified key is pressed.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5" t="72656" r="19729" b="23881"/>
          <a:stretch/>
        </p:blipFill>
        <p:spPr bwMode="auto">
          <a:xfrm>
            <a:off x="4800600" y="2819400"/>
            <a:ext cx="311710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Iteration /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2" t="40625" r="30710" b="51953"/>
          <a:stretch/>
        </p:blipFill>
        <p:spPr bwMode="auto">
          <a:xfrm>
            <a:off x="5181600" y="2438400"/>
            <a:ext cx="2235073" cy="13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17488"/>
              </p:ext>
            </p:extLst>
          </p:nvPr>
        </p:nvGraphicFramePr>
        <p:xfrm>
          <a:off x="1219200" y="2221953"/>
          <a:ext cx="67056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dirty="0" smtClean="0"/>
                        <a:t>Runs the statements</a:t>
                      </a:r>
                      <a:r>
                        <a:rPr lang="en-IE" sz="3600" baseline="0" dirty="0" smtClean="0"/>
                        <a:t> </a:t>
                      </a:r>
                      <a:r>
                        <a:rPr lang="en-IE" sz="3600" dirty="0" smtClean="0"/>
                        <a:t>inside over and over 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4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SomethingFishy2</a:t>
            </a:r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22656" r="72987" b="52539"/>
          <a:stretch/>
        </p:blipFill>
        <p:spPr bwMode="auto">
          <a:xfrm>
            <a:off x="228601" y="4565603"/>
            <a:ext cx="1551604" cy="137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1916206" y="4495800"/>
            <a:ext cx="2375647" cy="225094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dirty="0" smtClean="0"/>
              <a:t>If “a” is pressed on the keyboard</a:t>
            </a:r>
            <a:endParaRPr lang="en-IE" sz="1600" dirty="0"/>
          </a:p>
        </p:txBody>
      </p:sp>
      <p:sp>
        <p:nvSpPr>
          <p:cNvPr id="6" name="Right Arrow 5"/>
          <p:cNvSpPr/>
          <p:nvPr/>
        </p:nvSpPr>
        <p:spPr>
          <a:xfrm>
            <a:off x="1806388" y="5016566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ight Arrow 7"/>
          <p:cNvSpPr/>
          <p:nvPr/>
        </p:nvSpPr>
        <p:spPr>
          <a:xfrm>
            <a:off x="4291853" y="5141742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8610" r="70035" b="52658"/>
          <a:stretch/>
        </p:blipFill>
        <p:spPr bwMode="auto">
          <a:xfrm>
            <a:off x="4724400" y="4581723"/>
            <a:ext cx="1820335" cy="1583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t="25143" r="69600" b="55720"/>
          <a:stretch/>
        </p:blipFill>
        <p:spPr bwMode="auto">
          <a:xfrm>
            <a:off x="7102290" y="4639164"/>
            <a:ext cx="1851376" cy="14568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6629400" y="5175003"/>
            <a:ext cx="381000" cy="2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t="21486" r="29486" b="59954"/>
          <a:stretch/>
        </p:blipFill>
        <p:spPr bwMode="auto">
          <a:xfrm>
            <a:off x="440746" y="1607669"/>
            <a:ext cx="4664653" cy="26595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What is Scratch?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</p:spTree>
    <p:extLst>
      <p:ext uri="{BB962C8B-B14F-4D97-AF65-F5344CB8AC3E}">
        <p14:creationId xmlns:p14="http://schemas.microsoft.com/office/powerpoint/2010/main" val="26359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SomethingFishy2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397276"/>
            <a:ext cx="8839200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400" u="sng" dirty="0" smtClean="0"/>
              <a:t>This example demonstrates: </a:t>
            </a:r>
          </a:p>
          <a:p>
            <a:r>
              <a:rPr lang="en-IE" sz="2400" b="1" dirty="0" smtClean="0">
                <a:solidFill>
                  <a:schemeClr val="tx1"/>
                </a:solidFill>
              </a:rPr>
              <a:t>SEQUENCE </a:t>
            </a:r>
            <a:r>
              <a:rPr lang="en-IE" sz="2400" dirty="0" smtClean="0">
                <a:solidFill>
                  <a:schemeClr val="tx1"/>
                </a:solidFill>
              </a:rPr>
              <a:t>(</a:t>
            </a:r>
            <a:r>
              <a:rPr lang="en-IE" sz="2400" dirty="0"/>
              <a:t>The statements are executed in sequential </a:t>
            </a:r>
            <a:r>
              <a:rPr lang="en-IE" sz="2400" dirty="0" smtClean="0"/>
              <a:t>order)</a:t>
            </a:r>
            <a:endParaRPr lang="en-IE" sz="2400" b="1" dirty="0" smtClean="0">
              <a:solidFill>
                <a:schemeClr val="tx1"/>
              </a:solidFill>
            </a:endParaRPr>
          </a:p>
          <a:p>
            <a:r>
              <a:rPr lang="en-IE" sz="2400" b="1" dirty="0" smtClean="0">
                <a:solidFill>
                  <a:schemeClr val="tx1"/>
                </a:solidFill>
              </a:rPr>
              <a:t>SELECTION </a:t>
            </a:r>
            <a:r>
              <a:rPr lang="en-IE" sz="2400" dirty="0" smtClean="0">
                <a:solidFill>
                  <a:schemeClr val="tx1"/>
                </a:solidFill>
              </a:rPr>
              <a:t>(</a:t>
            </a:r>
            <a:r>
              <a:rPr lang="en-IE" sz="2400" dirty="0"/>
              <a:t>if “a” is pressed on the keyboard, </a:t>
            </a:r>
            <a:r>
              <a:rPr lang="en-IE" sz="2400" dirty="0" smtClean="0"/>
              <a:t>the messages are printed </a:t>
            </a:r>
            <a:r>
              <a:rPr lang="en-IE" sz="2400" dirty="0"/>
              <a:t>to the speech </a:t>
            </a:r>
            <a:r>
              <a:rPr lang="en-IE" sz="2400" dirty="0" smtClean="0"/>
              <a:t>bubbles.  </a:t>
            </a:r>
            <a:r>
              <a:rPr lang="en-IE" sz="2400" dirty="0"/>
              <a:t>If “a” is not pressed, nothing </a:t>
            </a:r>
            <a:r>
              <a:rPr lang="en-IE" sz="2400" dirty="0" smtClean="0"/>
              <a:t>happens)</a:t>
            </a:r>
            <a:endParaRPr lang="en-IE" sz="2400" b="1" dirty="0" smtClean="0">
              <a:solidFill>
                <a:schemeClr val="tx1"/>
              </a:solidFill>
            </a:endParaRPr>
          </a:p>
          <a:p>
            <a:r>
              <a:rPr lang="en-IE" sz="2400" b="1" dirty="0" smtClean="0">
                <a:solidFill>
                  <a:schemeClr val="tx1"/>
                </a:solidFill>
              </a:rPr>
              <a:t>ITERATION </a:t>
            </a:r>
            <a:r>
              <a:rPr lang="en-IE" sz="2400" dirty="0" smtClean="0">
                <a:solidFill>
                  <a:schemeClr val="tx1"/>
                </a:solidFill>
              </a:rPr>
              <a:t>(The program is continually listening/waiting for the “a” key to be pressed).</a:t>
            </a:r>
            <a:endParaRPr lang="en-IE" sz="24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t="21486" r="29486" b="59954"/>
          <a:stretch/>
        </p:blipFill>
        <p:spPr bwMode="auto">
          <a:xfrm>
            <a:off x="440746" y="1607669"/>
            <a:ext cx="4664653" cy="26595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Example 3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More on </a:t>
            </a:r>
          </a:p>
          <a:p>
            <a:r>
              <a:rPr lang="en-IE" dirty="0" smtClean="0"/>
              <a:t>SEQUENCE, SELECTION and ITERATION</a:t>
            </a:r>
          </a:p>
        </p:txBody>
      </p:sp>
    </p:spTree>
    <p:extLst>
      <p:ext uri="{BB962C8B-B14F-4D97-AF65-F5344CB8AC3E}">
        <p14:creationId xmlns:p14="http://schemas.microsoft.com/office/powerpoint/2010/main" val="34800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More Control /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64423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Source: Scratch help contents</a:t>
            </a:r>
            <a:endParaRPr lang="en-I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2" t="40625" r="30710" b="51953"/>
          <a:stretch/>
        </p:blipFill>
        <p:spPr bwMode="auto">
          <a:xfrm>
            <a:off x="5486400" y="1828799"/>
            <a:ext cx="2235073" cy="13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3" t="59468" r="29110" b="32883"/>
          <a:stretch/>
        </p:blipFill>
        <p:spPr bwMode="auto">
          <a:xfrm>
            <a:off x="5181600" y="4038600"/>
            <a:ext cx="292688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5026"/>
              </p:ext>
            </p:extLst>
          </p:nvPr>
        </p:nvGraphicFramePr>
        <p:xfrm>
          <a:off x="914400" y="1630680"/>
          <a:ext cx="7391400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We saw this one in</a:t>
                      </a:r>
                      <a:r>
                        <a:rPr lang="en-IE" sz="2200" baseline="0" dirty="0" smtClean="0"/>
                        <a:t> an earlier slide</a:t>
                      </a:r>
                      <a:r>
                        <a:rPr lang="en-IE" sz="2200" dirty="0" smtClean="0"/>
                        <a:t>…it runs the statements inside over and over.</a:t>
                      </a:r>
                      <a:endParaRPr lang="en-IE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7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Repeat the statements inside until condition is true.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2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200" dirty="0" smtClean="0"/>
                        <a:t>Checks to see if condition is false: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200" dirty="0" smtClean="0"/>
                        <a:t>if so, runs the statements inside and checks condition again.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E" sz="2200" dirty="0" smtClean="0"/>
                        <a:t>If condition is true, goes on to the statements that follow. </a:t>
                      </a:r>
                      <a:endParaRPr lang="en-IE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2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SomethingFishy3</a:t>
            </a:r>
            <a:endParaRPr lang="en-I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6" t="16406" r="20937" b="56641"/>
          <a:stretch/>
        </p:blipFill>
        <p:spPr bwMode="auto">
          <a:xfrm>
            <a:off x="381000" y="1604010"/>
            <a:ext cx="3810000" cy="23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22656" r="72987" b="52539"/>
          <a:stretch/>
        </p:blipFill>
        <p:spPr bwMode="auto">
          <a:xfrm>
            <a:off x="6172200" y="1524000"/>
            <a:ext cx="1271101" cy="1128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8610" r="70035" b="52658"/>
          <a:stretch/>
        </p:blipFill>
        <p:spPr bwMode="auto">
          <a:xfrm>
            <a:off x="4809065" y="4876800"/>
            <a:ext cx="1667935" cy="14511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93668" y="2819400"/>
            <a:ext cx="12954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Waiting for key to be pressed</a:t>
            </a:r>
            <a:endParaRPr lang="en-IE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4001869"/>
            <a:ext cx="17526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If </a:t>
            </a:r>
            <a:r>
              <a:rPr lang="en-IE" dirty="0"/>
              <a:t>“a” is pressed on the keyboard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0400" y="4001869"/>
            <a:ext cx="17526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If “b” </a:t>
            </a:r>
            <a:r>
              <a:rPr lang="en-IE" dirty="0"/>
              <a:t>is pressed on the keyboard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4995" r="75542" b="65622"/>
          <a:stretch/>
        </p:blipFill>
        <p:spPr bwMode="auto">
          <a:xfrm>
            <a:off x="7049937" y="4862258"/>
            <a:ext cx="1713063" cy="1386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7" name="Straight Arrow Connector 26"/>
          <p:cNvCxnSpPr>
            <a:stCxn id="4" idx="2"/>
          </p:cNvCxnSpPr>
          <p:nvPr/>
        </p:nvCxnSpPr>
        <p:spPr>
          <a:xfrm>
            <a:off x="6807751" y="2652880"/>
            <a:ext cx="22411" cy="179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4" idx="0"/>
          </p:cNvCxnSpPr>
          <p:nvPr/>
        </p:nvCxnSpPr>
        <p:spPr>
          <a:xfrm flipH="1">
            <a:off x="5676900" y="3733800"/>
            <a:ext cx="516768" cy="268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6" idx="0"/>
          </p:cNvCxnSpPr>
          <p:nvPr/>
        </p:nvCxnSpPr>
        <p:spPr>
          <a:xfrm>
            <a:off x="7489068" y="3728445"/>
            <a:ext cx="397632" cy="273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</p:cNvCxnSpPr>
          <p:nvPr/>
        </p:nvCxnSpPr>
        <p:spPr>
          <a:xfrm flipH="1">
            <a:off x="5661211" y="4648200"/>
            <a:ext cx="15689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937844" y="4633658"/>
            <a:ext cx="15689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400" y="6400800"/>
            <a:ext cx="17526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Program Ends</a:t>
            </a:r>
            <a:endParaRPr lang="en-I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924799" y="6248400"/>
            <a:ext cx="1" cy="149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" idx="1"/>
          </p:cNvCxnSpPr>
          <p:nvPr/>
        </p:nvCxnSpPr>
        <p:spPr>
          <a:xfrm flipV="1">
            <a:off x="4495800" y="3281065"/>
            <a:ext cx="1697868" cy="71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495800" y="3352800"/>
            <a:ext cx="0" cy="23622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95800" y="5715000"/>
            <a:ext cx="3048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What is Scratch?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600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20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Scratch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Scratch is a graphical </a:t>
            </a:r>
            <a:r>
              <a:rPr lang="en-IE" dirty="0" smtClean="0"/>
              <a:t>coding language.</a:t>
            </a:r>
          </a:p>
          <a:p>
            <a:endParaRPr lang="en-IE" dirty="0" smtClean="0"/>
          </a:p>
          <a:p>
            <a:r>
              <a:rPr lang="en-IE" dirty="0" smtClean="0"/>
              <a:t>Developed </a:t>
            </a:r>
            <a:r>
              <a:rPr lang="en-IE" dirty="0" smtClean="0"/>
              <a:t>to help students </a:t>
            </a:r>
            <a:r>
              <a:rPr lang="en-IE" dirty="0" smtClean="0"/>
              <a:t>understand coding.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You code </a:t>
            </a:r>
            <a:r>
              <a:rPr lang="en-IE" dirty="0" smtClean="0"/>
              <a:t>in </a:t>
            </a:r>
            <a:r>
              <a:rPr lang="en-IE" dirty="0" smtClean="0"/>
              <a:t>the </a:t>
            </a:r>
            <a:r>
              <a:rPr lang="en-IE" dirty="0" smtClean="0"/>
              <a:t>Scratch editor</a:t>
            </a:r>
            <a:r>
              <a:rPr lang="en-IE" dirty="0" smtClean="0"/>
              <a:t>.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6379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Scratch Editor Demo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7" y="1552989"/>
            <a:ext cx="7807713" cy="51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Scratch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If you have a computer at home, you can: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download </a:t>
            </a:r>
            <a:r>
              <a:rPr lang="en-IE" dirty="0" smtClean="0"/>
              <a:t>the </a:t>
            </a:r>
            <a:r>
              <a:rPr lang="en-IE" dirty="0" smtClean="0"/>
              <a:t>Scratch from here</a:t>
            </a:r>
            <a:r>
              <a:rPr lang="en-IE" dirty="0"/>
              <a:t>: 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scratch.mit.edu/scratch2download/</a:t>
            </a:r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work on the online version: </a:t>
            </a:r>
            <a:r>
              <a:rPr lang="en-IE" dirty="0" smtClean="0">
                <a:hlinkClick r:id="rId3"/>
              </a:rPr>
              <a:t>https</a:t>
            </a:r>
            <a:r>
              <a:rPr lang="en-IE" dirty="0">
                <a:hlinkClick r:id="rId3"/>
              </a:rPr>
              <a:t>://scratch.mit.edu/projects/editor/?</a:t>
            </a:r>
            <a:r>
              <a:rPr lang="en-IE" dirty="0" smtClean="0">
                <a:hlinkClick r:id="rId3"/>
              </a:rPr>
              <a:t>tip_bar=fly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Pre-installed on the Raspberry Pi.</a:t>
            </a:r>
            <a:endParaRPr lang="en-IE" sz="2600" dirty="0" smtClean="0"/>
          </a:p>
        </p:txBody>
      </p:sp>
    </p:spTree>
    <p:extLst>
      <p:ext uri="{BB962C8B-B14F-4D97-AF65-F5344CB8AC3E}">
        <p14:creationId xmlns:p14="http://schemas.microsoft.com/office/powerpoint/2010/main" val="19426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What is Scratch?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743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51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Flow of Control in a Program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Each program you write will typically have: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By using examples, we will explore what each of these mean.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13489"/>
              </p:ext>
            </p:extLst>
          </p:nvPr>
        </p:nvGraphicFramePr>
        <p:xfrm>
          <a:off x="990600" y="2514600"/>
          <a:ext cx="754380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Sequence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dirty="0" smtClean="0"/>
                        <a:t>done </a:t>
                      </a:r>
                      <a:r>
                        <a:rPr lang="en-IE" sz="2800" dirty="0" smtClean="0"/>
                        <a:t>in a particular order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Selection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baseline="0" dirty="0" smtClean="0"/>
                        <a:t>done </a:t>
                      </a:r>
                      <a:r>
                        <a:rPr lang="en-IE" sz="2800" baseline="0" dirty="0" smtClean="0"/>
                        <a:t>conditionally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800" b="1" dirty="0" smtClean="0"/>
                        <a:t>Iteration</a:t>
                      </a:r>
                      <a:endParaRPr lang="en-I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Things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baseline="0" dirty="0" smtClean="0"/>
                        <a:t>done </a:t>
                      </a:r>
                      <a:r>
                        <a:rPr lang="en-IE" sz="2800" baseline="0" dirty="0" smtClean="0"/>
                        <a:t>repetitively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63685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Vickers (2008)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372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dirty="0" smtClean="0"/>
              <a:t>What is Scratch?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Flow of Control in a Program</a:t>
            </a:r>
          </a:p>
          <a:p>
            <a:endParaRPr lang="en-IE" dirty="0" smtClean="0"/>
          </a:p>
          <a:p>
            <a:r>
              <a:rPr lang="en-IE" dirty="0" err="1" smtClean="0"/>
              <a:t>SomethingFishy</a:t>
            </a:r>
            <a:r>
              <a:rPr lang="en-IE" dirty="0" smtClean="0"/>
              <a:t> Examples:</a:t>
            </a:r>
          </a:p>
          <a:p>
            <a:pPr lvl="1"/>
            <a:r>
              <a:rPr lang="en-IE" dirty="0" smtClean="0"/>
              <a:t>Example1: Sequence</a:t>
            </a:r>
          </a:p>
          <a:p>
            <a:pPr lvl="1"/>
            <a:r>
              <a:rPr lang="en-IE" dirty="0" smtClean="0"/>
              <a:t>Example2: Sequence, Selection and Iteration.</a:t>
            </a:r>
          </a:p>
          <a:p>
            <a:pPr lvl="1"/>
            <a:r>
              <a:rPr lang="en-IE" dirty="0" smtClean="0"/>
              <a:t>Example3: Sequence, Selection and Iteration.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3886200"/>
            <a:ext cx="7315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51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631</Words>
  <Application>Microsoft Office PowerPoint</Application>
  <PresentationFormat>On-screen Show (4:3)</PresentationFormat>
  <Paragraphs>141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Introduction to Coding</vt:lpstr>
      <vt:lpstr>Topics list</vt:lpstr>
      <vt:lpstr>Topics list</vt:lpstr>
      <vt:lpstr>Scratch</vt:lpstr>
      <vt:lpstr>Scratch Editor Demo</vt:lpstr>
      <vt:lpstr>Scratch</vt:lpstr>
      <vt:lpstr>Topics list</vt:lpstr>
      <vt:lpstr>Flow of Control in a Program</vt:lpstr>
      <vt:lpstr>Topics list</vt:lpstr>
      <vt:lpstr>Example 1</vt:lpstr>
      <vt:lpstr>Events</vt:lpstr>
      <vt:lpstr>Statements</vt:lpstr>
      <vt:lpstr>SomethingFishy1</vt:lpstr>
      <vt:lpstr>SomethingFishy1</vt:lpstr>
      <vt:lpstr>Example 2</vt:lpstr>
      <vt:lpstr>Selection / Conditions</vt:lpstr>
      <vt:lpstr>Example of a condition</vt:lpstr>
      <vt:lpstr>Iteration / Loops</vt:lpstr>
      <vt:lpstr>SomethingFishy2</vt:lpstr>
      <vt:lpstr>SomethingFishy2</vt:lpstr>
      <vt:lpstr>Example 3</vt:lpstr>
      <vt:lpstr>More Control / Loops</vt:lpstr>
      <vt:lpstr>SomethingFishy3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Scratch</dc:title>
  <dc:creator>Siobhan Drohan</dc:creator>
  <cp:lastModifiedBy>Siobhan Drohan</cp:lastModifiedBy>
  <cp:revision>58</cp:revision>
  <dcterms:created xsi:type="dcterms:W3CDTF">2006-08-16T00:00:00Z</dcterms:created>
  <dcterms:modified xsi:type="dcterms:W3CDTF">2016-06-02T20:14:03Z</dcterms:modified>
</cp:coreProperties>
</file>